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8" r:id="rId5"/>
  </p:sldMasterIdLst>
  <p:notesMasterIdLst>
    <p:notesMasterId r:id="rId26"/>
  </p:notesMasterIdLst>
  <p:handoutMasterIdLst>
    <p:handoutMasterId r:id="rId27"/>
  </p:handoutMasterIdLst>
  <p:sldIdLst>
    <p:sldId id="256" r:id="rId6"/>
    <p:sldId id="265" r:id="rId7"/>
    <p:sldId id="266" r:id="rId8"/>
    <p:sldId id="263" r:id="rId9"/>
    <p:sldId id="264" r:id="rId10"/>
    <p:sldId id="268" r:id="rId11"/>
    <p:sldId id="269" r:id="rId12"/>
    <p:sldId id="270" r:id="rId13"/>
    <p:sldId id="271" r:id="rId14"/>
    <p:sldId id="289" r:id="rId15"/>
    <p:sldId id="272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90" r:id="rId24"/>
    <p:sldId id="288" r:id="rId25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421"/>
    <a:srgbClr val="5C6F7A"/>
    <a:srgbClr val="CC0000"/>
    <a:srgbClr val="CC0066"/>
    <a:srgbClr val="006595"/>
    <a:srgbClr val="AFBD21"/>
    <a:srgbClr val="F8981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434" autoAdjust="0"/>
  </p:normalViewPr>
  <p:slideViewPr>
    <p:cSldViewPr snapToGrid="0" snapToObjects="1">
      <p:cViewPr varScale="1">
        <p:scale>
          <a:sx n="74" d="100"/>
          <a:sy n="74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1402" y="-293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A311B84-9A85-4A57-B1E4-2BDA318C7079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AB5EBA-6C52-4E51-A72A-9A6D6340E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995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3839"/>
          </a:xfrm>
          <a:prstGeom prst="rect">
            <a:avLst/>
          </a:prstGeom>
        </p:spPr>
        <p:txBody>
          <a:bodyPr vert="horz" lIns="93538" tIns="46769" rIns="93538" bIns="4676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3839"/>
          </a:xfrm>
          <a:prstGeom prst="rect">
            <a:avLst/>
          </a:prstGeom>
        </p:spPr>
        <p:txBody>
          <a:bodyPr vert="horz" lIns="93538" tIns="46769" rIns="93538" bIns="4676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E3EF2F-F2F2-42F7-BA71-99956CBEA696}" type="datetimeFigureOut">
              <a:rPr lang="en-US"/>
              <a:pPr>
                <a:defRPr/>
              </a:pPr>
              <a:t>3/7/2016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38" tIns="46769" rIns="93538" bIns="4676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7479"/>
          </a:xfrm>
          <a:prstGeom prst="rect">
            <a:avLst/>
          </a:prstGeom>
        </p:spPr>
        <p:txBody>
          <a:bodyPr vert="horz" lIns="93538" tIns="46769" rIns="93538" bIns="4676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3646"/>
            <a:ext cx="3043343" cy="463839"/>
          </a:xfrm>
          <a:prstGeom prst="rect">
            <a:avLst/>
          </a:prstGeom>
        </p:spPr>
        <p:txBody>
          <a:bodyPr vert="horz" lIns="93538" tIns="46769" rIns="93538" bIns="4676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3646"/>
            <a:ext cx="3043343" cy="463839"/>
          </a:xfrm>
          <a:prstGeom prst="rect">
            <a:avLst/>
          </a:prstGeom>
        </p:spPr>
        <p:txBody>
          <a:bodyPr vert="horz" wrap="square" lIns="93538" tIns="46769" rIns="93538" bIns="4676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53F0982-9D86-4896-BB41-D7AE5000A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63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627" y="4421823"/>
            <a:ext cx="7019849" cy="41874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255" indent="-2916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6546" indent="-23330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3164" indent="-23330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9782" indent="-23330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6401" indent="-233309" defTabSz="4666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3019" indent="-233309" defTabSz="4666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9637" indent="-233309" defTabSz="4666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6256" indent="-233309" defTabSz="4666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F03B2-CCA3-4398-9B9E-63862EBFEAC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4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F0982-9D86-4896-BB41-D7AE5000ADE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16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F0982-9D86-4896-BB41-D7AE5000ADE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666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F0982-9D86-4896-BB41-D7AE5000ADE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51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F0982-9D86-4896-BB41-D7AE5000ADE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038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F0982-9D86-4896-BB41-D7AE5000ADE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924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F0982-9D86-4896-BB41-D7AE5000ADE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65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HI360_Logo_Horiz_tag_4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083300"/>
            <a:ext cx="12430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5924550"/>
          </a:xfrm>
          <a:prstGeom prst="rect">
            <a:avLst/>
          </a:prstGeom>
          <a:solidFill>
            <a:srgbClr val="DB55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7366000" y="0"/>
            <a:ext cx="1320800" cy="1079500"/>
          </a:xfrm>
          <a:prstGeom prst="rect">
            <a:avLst/>
          </a:prstGeom>
          <a:solidFill>
            <a:srgbClr val="5353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8447088" y="6646863"/>
            <a:ext cx="4778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EEC855B7-2DD7-49F1-982D-EE9E3A688679}" type="slidenum">
              <a:rPr lang="en-US" altLang="en-US" sz="1200" smtClean="0">
                <a:solidFill>
                  <a:schemeClr val="bg1"/>
                </a:solidFill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 sz="120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1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F82B-EACD-44DD-B37E-7A7D49CC3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od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101725"/>
            <a:ext cx="822960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3798-3E55-40AD-888C-464D28038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8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BF4-E4CF-45A2-8CAB-2CEA7D485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9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HI 360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525"/>
            <a:ext cx="9144000" cy="6888163"/>
          </a:xfrm>
          <a:prstGeom prst="rect">
            <a:avLst/>
          </a:prstGeom>
          <a:gradFill>
            <a:gsLst>
              <a:gs pos="1000">
                <a:schemeClr val="accent5"/>
              </a:gs>
              <a:gs pos="31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" name="Picture 6" descr="FHI360_Logo_Horiz_tag_4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173788"/>
            <a:ext cx="8175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 flipV="1">
            <a:off x="0" y="6691313"/>
            <a:ext cx="9190038" cy="195262"/>
          </a:xfrm>
          <a:prstGeom prst="rect">
            <a:avLst/>
          </a:prstGeom>
          <a:solidFill>
            <a:srgbClr val="DB55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984250"/>
            <a:ext cx="9144000" cy="6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678488" cy="992188"/>
          </a:xfrm>
          <a:prstGeom prst="rect">
            <a:avLst/>
          </a:prstGeom>
        </p:spPr>
        <p:txBody>
          <a:bodyPr/>
          <a:lstStyle>
            <a:lvl1pPr>
              <a:defRPr lang="en-US" sz="2800" b="1" kern="1200" dirty="0">
                <a:solidFill>
                  <a:srgbClr val="717074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04200" y="6678613"/>
            <a:ext cx="593725" cy="217487"/>
          </a:xfr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655BFEC-5ADD-47FB-B7ED-2CCFEAFD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0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71695"/>
            <a:ext cx="5486400" cy="355587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FE2AC-756B-4028-B152-B8873C9E91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6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56610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90613"/>
            <a:ext cx="82296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457200" cy="501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E40723-709F-4EA6-A582-CD5310569A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5678488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01725"/>
            <a:ext cx="8229600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2" name="Picture 6" descr="FHI360_Logo_Horiz_tag_4c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173788"/>
            <a:ext cx="8175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 flipV="1">
            <a:off x="0" y="6691313"/>
            <a:ext cx="9190038" cy="195262"/>
          </a:xfrm>
          <a:prstGeom prst="rect">
            <a:avLst/>
          </a:prstGeom>
          <a:solidFill>
            <a:srgbClr val="DB55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08975" y="6689725"/>
            <a:ext cx="492125" cy="179388"/>
          </a:xfrm>
          <a:prstGeom prst="rect">
            <a:avLst/>
          </a:prstGeom>
        </p:spPr>
        <p:txBody>
          <a:bodyPr vert="horz" lIns="91440" tIns="0" rIns="91440" bIns="0" rtlCol="0" anchor="t" anchorCtr="0"/>
          <a:lstStyle>
            <a:lvl1pPr algn="r"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EE23A90-A035-47CE-A24B-D9E0E97B7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297" r:id="rId2"/>
    <p:sldLayoutId id="2147484298" r:id="rId3"/>
    <p:sldLayoutId id="2147484299" r:id="rId4"/>
    <p:sldLayoutId id="2147484303" r:id="rId5"/>
    <p:sldLayoutId id="214748430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71707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7074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7074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7074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7074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rgbClr val="5C6F7A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37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37421"/>
        </a:buClr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3742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37421"/>
        </a:buClr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3742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/>
        </p:nvSpPr>
        <p:spPr>
          <a:xfrm>
            <a:off x="1216025" y="2584450"/>
            <a:ext cx="7646988" cy="1468438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 cap="none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900" cap="all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457200" y="1876425"/>
            <a:ext cx="8229600" cy="122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4375"/>
              </a:lnSpc>
              <a:spcBef>
                <a:spcPct val="0"/>
              </a:spcBef>
              <a:buFontTx/>
              <a:buNone/>
            </a:pPr>
            <a:r>
              <a:rPr lang="en-US" altLang="en-US" sz="4400" dirty="0" smtClean="0">
                <a:ea typeface="Calibri" panose="020F0502020204030204" pitchFamily="34" charset="0"/>
                <a:cs typeface="Calibri" panose="020F0502020204030204" pitchFamily="34" charset="0"/>
              </a:rPr>
              <a:t>The Economic Costs of Educational Inequality in Developing Countries</a:t>
            </a:r>
            <a:endParaRPr lang="en-US" altLang="en-US" sz="4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548063"/>
            <a:ext cx="7893050" cy="10618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100" b="1" spc="150" dirty="0" smtClean="0">
                <a:solidFill>
                  <a:schemeClr val="bg1"/>
                </a:solidFill>
                <a:latin typeface="Calibri"/>
                <a:cs typeface="Calibri"/>
              </a:rPr>
              <a:t>Wael Moussa, Ph.D.</a:t>
            </a:r>
          </a:p>
          <a:p>
            <a:pPr>
              <a:defRPr/>
            </a:pPr>
            <a:r>
              <a:rPr lang="en-US" sz="2100" b="1" spc="150" dirty="0" smtClean="0">
                <a:solidFill>
                  <a:schemeClr val="bg1"/>
                </a:solidFill>
                <a:latin typeface="Calibri"/>
                <a:cs typeface="Calibri"/>
              </a:rPr>
              <a:t>Carina Omoeva, Ph.D.</a:t>
            </a:r>
          </a:p>
          <a:p>
            <a:pPr>
              <a:defRPr/>
            </a:pPr>
            <a:r>
              <a:rPr lang="en-US" sz="2100" b="1" spc="150" dirty="0" smtClean="0">
                <a:solidFill>
                  <a:schemeClr val="bg1"/>
                </a:solidFill>
                <a:latin typeface="Calibri"/>
                <a:cs typeface="Calibri"/>
              </a:rPr>
              <a:t>Charles Gale</a:t>
            </a:r>
            <a:endParaRPr lang="en-US" sz="2100" b="1" spc="1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7366000" y="469900"/>
            <a:ext cx="13208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spc="150" dirty="0" smtClean="0">
                <a:solidFill>
                  <a:schemeClr val="bg1"/>
                </a:solidFill>
                <a:latin typeface="Calibri"/>
                <a:cs typeface="Calibri"/>
              </a:rPr>
              <a:t>March</a:t>
            </a:r>
          </a:p>
          <a:p>
            <a:pPr marL="342900" indent="-342900" algn="ctr"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spc="150" dirty="0" smtClean="0">
                <a:solidFill>
                  <a:schemeClr val="bg1"/>
                </a:solidFill>
                <a:latin typeface="Calibri"/>
                <a:cs typeface="Calibri"/>
              </a:rPr>
              <a:t>2016</a:t>
            </a:r>
            <a:endParaRPr lang="en-US" sz="1500" b="1" spc="15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61975" y="3354388"/>
            <a:ext cx="749300" cy="1587"/>
          </a:xfrm>
          <a:prstGeom prst="line">
            <a:avLst/>
          </a:prstGeom>
          <a:ln w="76200" cap="flat" cmpd="sng" algn="ctr">
            <a:solidFill>
              <a:srgbClr val="53535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035647"/>
            <a:ext cx="78930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i="1" spc="100" dirty="0">
                <a:solidFill>
                  <a:schemeClr val="bg1"/>
                </a:solidFill>
                <a:latin typeface="Calibri"/>
                <a:cs typeface="Calibri"/>
              </a:rPr>
              <a:t>FHI 360 Education Policy and Data Center</a:t>
            </a:r>
          </a:p>
          <a:p>
            <a:r>
              <a:rPr lang="en-US" i="1" dirty="0">
                <a:solidFill>
                  <a:schemeClr val="bg1"/>
                </a:solidFill>
                <a:latin typeface="Calibri"/>
                <a:cs typeface="Calibri"/>
              </a:rPr>
              <a:t>CIES Annual Meeting 2016</a:t>
            </a:r>
          </a:p>
          <a:p>
            <a:r>
              <a:rPr lang="en-US" i="1" dirty="0">
                <a:solidFill>
                  <a:schemeClr val="bg1"/>
                </a:solidFill>
                <a:latin typeface="Calibri"/>
                <a:cs typeface="Calibri"/>
              </a:rPr>
              <a:t>Vancouver, BC, </a:t>
            </a:r>
            <a:r>
              <a:rPr lang="en-US" i="1" dirty="0" smtClean="0">
                <a:solidFill>
                  <a:schemeClr val="bg1"/>
                </a:solidFill>
                <a:latin typeface="Calibri"/>
                <a:cs typeface="Calibri"/>
              </a:rPr>
              <a:t>Canada</a:t>
            </a:r>
            <a:endParaRPr lang="en-US" i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Micro-level data are drawn from the following sources:</a:t>
            </a:r>
          </a:p>
          <a:p>
            <a:pPr lvl="1"/>
            <a:r>
              <a:rPr lang="en-US" sz="2400" dirty="0" smtClean="0"/>
              <a:t>World Bank Living Standards Measurement Survey (LSMS)</a:t>
            </a:r>
          </a:p>
          <a:p>
            <a:pPr lvl="1"/>
            <a:r>
              <a:rPr lang="en-US" sz="2400" dirty="0" smtClean="0"/>
              <a:t>World Bank STEP Skills Measurement Survey</a:t>
            </a:r>
          </a:p>
          <a:p>
            <a:pPr lvl="1"/>
            <a:r>
              <a:rPr lang="en-US" sz="2400" dirty="0" smtClean="0"/>
              <a:t>IPUMS International</a:t>
            </a:r>
          </a:p>
          <a:p>
            <a:pPr lvl="1"/>
            <a:endParaRPr lang="en-US" dirty="0"/>
          </a:p>
          <a:p>
            <a:r>
              <a:rPr lang="en-US" sz="2600" dirty="0" smtClean="0"/>
              <a:t>The analytic data cover 25 countries</a:t>
            </a:r>
          </a:p>
          <a:p>
            <a:pPr lvl="1"/>
            <a:r>
              <a:rPr lang="en-US" dirty="0" smtClean="0"/>
              <a:t>Most recent year between 2005 and 2013</a:t>
            </a:r>
          </a:p>
          <a:p>
            <a:pPr lvl="1"/>
            <a:endParaRPr lang="en-US" dirty="0"/>
          </a:p>
          <a:p>
            <a:r>
              <a:rPr lang="en-US" sz="2600" dirty="0" smtClean="0"/>
              <a:t>Restrict the analysis to the population aged 25-59 years</a:t>
            </a:r>
          </a:p>
          <a:p>
            <a:pPr lvl="1"/>
            <a:r>
              <a:rPr lang="en-US" sz="2400" dirty="0" smtClean="0"/>
              <a:t>Minimize effect of education attendance and retirement decisions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Gender Employment Inequality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992188"/>
            <a:ext cx="4572000" cy="26654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657663"/>
            <a:ext cx="4572000" cy="266547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8130" y="1101725"/>
            <a:ext cx="4191989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We observe between a 10% and 50% total gap in salaried employment</a:t>
            </a:r>
          </a:p>
          <a:p>
            <a:endParaRPr lang="en-US" sz="2000" dirty="0"/>
          </a:p>
          <a:p>
            <a:r>
              <a:rPr lang="en-US" sz="2000" dirty="0" smtClean="0"/>
              <a:t>Much of the gender employment gap is due to differences in their demographics (household head, marital status, children) and due to unobserved differences (discrimination)</a:t>
            </a:r>
          </a:p>
          <a:p>
            <a:endParaRPr lang="en-US" sz="2000" dirty="0"/>
          </a:p>
          <a:p>
            <a:r>
              <a:rPr lang="en-US" sz="2000" dirty="0" smtClean="0"/>
              <a:t>Still, reducing the education gap completely is associated with a 13% gain in total employment among females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837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Gender Pay Inequality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6255" y="1101725"/>
            <a:ext cx="4203864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Gender pay gaps vary substantially between countries, even with PPP adjustment</a:t>
            </a:r>
          </a:p>
          <a:p>
            <a:endParaRPr lang="en-US" sz="2000" dirty="0"/>
          </a:p>
          <a:p>
            <a:r>
              <a:rPr lang="en-US" sz="2000" dirty="0" smtClean="0"/>
              <a:t>Education still explains a relatively modest amount of the gender pay gap</a:t>
            </a:r>
          </a:p>
          <a:p>
            <a:pPr lvl="1"/>
            <a:r>
              <a:rPr lang="en-US" sz="1800" dirty="0" smtClean="0"/>
              <a:t>Around 40% in Ghana and Malawi</a:t>
            </a:r>
          </a:p>
          <a:p>
            <a:pPr lvl="1"/>
            <a:r>
              <a:rPr lang="en-US" sz="1800" dirty="0" smtClean="0"/>
              <a:t>Less than 20% in 15 countries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Further, reducing the education gap completely results in a 29.6 percent gain in wages</a:t>
            </a:r>
            <a:endParaRPr lang="en-US" sz="1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1101725"/>
            <a:ext cx="4572000" cy="266547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876738"/>
            <a:ext cx="4572000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6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Gender Pay Inequality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6255" y="1101725"/>
            <a:ext cx="4203864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We also examine the impact of reducing the gender education gap on the gender employment and pay gaps</a:t>
            </a:r>
            <a:endParaRPr lang="en-US" sz="2000" dirty="0"/>
          </a:p>
          <a:p>
            <a:endParaRPr lang="en-US" sz="2000" dirty="0"/>
          </a:p>
          <a:p>
            <a:r>
              <a:rPr lang="en-US" sz="1800" dirty="0" smtClean="0"/>
              <a:t>We find clear indications that larger reductions in gender education gaps are associated with larger reductions in the employment and pay gap</a:t>
            </a:r>
          </a:p>
          <a:p>
            <a:endParaRPr lang="en-US" sz="1800" dirty="0"/>
          </a:p>
          <a:p>
            <a:r>
              <a:rPr lang="en-US" sz="1800" dirty="0" smtClean="0"/>
              <a:t>For instance, a 50 percent reduction in the gender education gap in Ghana results in about a 30 percent reduction in the gender pay gap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1156494"/>
            <a:ext cx="4572000" cy="266547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923109"/>
            <a:ext cx="4572000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Ethnic/Religious Employment Inequality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8131" y="1101725"/>
            <a:ext cx="4275116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/>
              <a:t>The employment gaps between ethnic/religious groups are not as stark as between genders</a:t>
            </a:r>
          </a:p>
          <a:p>
            <a:endParaRPr lang="en-US" sz="1700" dirty="0"/>
          </a:p>
          <a:p>
            <a:r>
              <a:rPr lang="en-US" sz="1700" dirty="0" smtClean="0"/>
              <a:t>Education explains a more substantial portion of the employment inequality</a:t>
            </a:r>
          </a:p>
          <a:p>
            <a:pPr lvl="1"/>
            <a:r>
              <a:rPr lang="en-US" sz="1700" dirty="0" smtClean="0"/>
              <a:t>On average, education explains 44% of the total employment gap</a:t>
            </a:r>
          </a:p>
          <a:p>
            <a:pPr lvl="1"/>
            <a:r>
              <a:rPr lang="en-US" sz="1700" dirty="0" smtClean="0"/>
              <a:t>Reducing the education gap is more effective in Eastern Europe (up to 77%) than in Sub-Saharan Africa (as little as 2%)</a:t>
            </a:r>
          </a:p>
          <a:p>
            <a:endParaRPr lang="en-US" sz="1700" dirty="0"/>
          </a:p>
          <a:p>
            <a:r>
              <a:rPr lang="en-US" sz="1700" dirty="0" smtClean="0"/>
              <a:t>If the education gaps were eliminated, we estimate that total salaried employment would increase by an average of 32%</a:t>
            </a:r>
            <a:endParaRPr lang="en-US" sz="17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882650"/>
            <a:ext cx="4572000" cy="266547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57663"/>
            <a:ext cx="4572000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48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Ethnic/Religious Employment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6255" y="1101725"/>
            <a:ext cx="4405746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/>
              <a:t>Different countries exhibit varying levels of pay gaps between ethnic/religious groups</a:t>
            </a:r>
          </a:p>
          <a:p>
            <a:pPr lvl="1"/>
            <a:r>
              <a:rPr lang="en-US" sz="1600" dirty="0" smtClean="0"/>
              <a:t>e.g. South Africa pay gap between Whites and non-Whites is over $15,000 per year</a:t>
            </a:r>
          </a:p>
          <a:p>
            <a:pPr lvl="1"/>
            <a:endParaRPr lang="en-US" sz="1700" dirty="0"/>
          </a:p>
          <a:p>
            <a:r>
              <a:rPr lang="en-US" sz="1700" dirty="0" smtClean="0"/>
              <a:t>Gaps in education are responsible for up to 88% of the wage disparity (Vietnam)</a:t>
            </a:r>
          </a:p>
          <a:p>
            <a:pPr lvl="1"/>
            <a:r>
              <a:rPr lang="en-US" sz="1700" dirty="0" smtClean="0"/>
              <a:t>At minimum education explains 13% of the total wage gap (Bosnia)</a:t>
            </a:r>
          </a:p>
          <a:p>
            <a:pPr lvl="1"/>
            <a:endParaRPr lang="en-US" sz="1700" dirty="0"/>
          </a:p>
          <a:p>
            <a:r>
              <a:rPr lang="en-US" sz="1700" dirty="0" smtClean="0"/>
              <a:t>Across all countries, education inequality plays the largest role in income inequality</a:t>
            </a:r>
          </a:p>
          <a:p>
            <a:endParaRPr lang="en-US" sz="1700" dirty="0"/>
          </a:p>
          <a:p>
            <a:r>
              <a:rPr lang="en-US" sz="1700" dirty="0" smtClean="0"/>
              <a:t>A complete reduction in the educational inequality yields average gains of 93% in annual wages among disadvantaged ethnic/religious groups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992188"/>
            <a:ext cx="4572000" cy="26654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790387"/>
            <a:ext cx="4572000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Ethnic/Religious Employment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6255" y="1101725"/>
            <a:ext cx="4062845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742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r>
              <a:rPr lang="en-US" sz="1800" dirty="0" smtClean="0"/>
              <a:t>We examine changes in employment and income Gini coefficients in relation to changes in the group education Gini</a:t>
            </a:r>
          </a:p>
          <a:p>
            <a:endParaRPr lang="en-US" sz="1800" dirty="0"/>
          </a:p>
          <a:p>
            <a:r>
              <a:rPr lang="en-US" sz="1800" dirty="0" smtClean="0"/>
              <a:t>We find that larger improvements in education inequality are associated with larger gains toward economic equality</a:t>
            </a:r>
          </a:p>
          <a:p>
            <a:pPr lvl="1"/>
            <a:r>
              <a:rPr lang="en-US" sz="1600" dirty="0" smtClean="0"/>
              <a:t>For instance, lowering education Gini in Malawi by 30 points yields about a 25 point gain in income Gini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The gains in economic Gini are greater in terms of annual wages than salaried employment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1124910"/>
            <a:ext cx="4572000" cy="266547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813571"/>
            <a:ext cx="4572000" cy="26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3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Results support the hypothesis that reducing education gaps has a positive impact on reducing economic inequality, via the labor market</a:t>
            </a:r>
          </a:p>
          <a:p>
            <a:endParaRPr lang="en-US" sz="2400" dirty="0"/>
          </a:p>
          <a:p>
            <a:r>
              <a:rPr lang="en-US" sz="2400" dirty="0" smtClean="0"/>
              <a:t>Bridging the education gaps between groups can lead to substantial economic gains, especially to disadvantaged ethnic/religious groups and to a lesser extent females</a:t>
            </a:r>
          </a:p>
          <a:p>
            <a:endParaRPr lang="en-US" sz="2400" dirty="0" smtClean="0"/>
          </a:p>
          <a:p>
            <a:r>
              <a:rPr lang="en-US" sz="2400" dirty="0" smtClean="0"/>
              <a:t>For females, we find that certain observable and unobservable factors, which can be construed as discrimination, explain a substantial portion of the existing inequalities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53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Eliminating education inequality between genders yields:</a:t>
            </a:r>
          </a:p>
          <a:p>
            <a:pPr lvl="1"/>
            <a:r>
              <a:rPr lang="en-US" sz="2400" dirty="0" smtClean="0"/>
              <a:t>13% increase in salaried employment</a:t>
            </a:r>
          </a:p>
          <a:p>
            <a:pPr lvl="1"/>
            <a:r>
              <a:rPr lang="en-US" sz="2400" dirty="0" smtClean="0"/>
              <a:t>7 point (mean of 54) decrease in the employment gap</a:t>
            </a:r>
          </a:p>
          <a:p>
            <a:pPr lvl="1"/>
            <a:r>
              <a:rPr lang="en-US" sz="2400" dirty="0" smtClean="0"/>
              <a:t>30% increase in annual wages</a:t>
            </a:r>
          </a:p>
          <a:p>
            <a:pPr lvl="1"/>
            <a:r>
              <a:rPr lang="en-US" sz="2400" dirty="0" smtClean="0"/>
              <a:t>11 point (mean of 39) decrease in the pay gap</a:t>
            </a:r>
          </a:p>
          <a:p>
            <a:pPr lvl="1"/>
            <a:endParaRPr lang="en-US" sz="2400" dirty="0"/>
          </a:p>
          <a:p>
            <a:r>
              <a:rPr lang="en-US" sz="2400" dirty="0"/>
              <a:t>Eliminating education inequality between genders yields:</a:t>
            </a:r>
          </a:p>
          <a:p>
            <a:pPr lvl="1"/>
            <a:r>
              <a:rPr lang="en-US" sz="2400" dirty="0" smtClean="0"/>
              <a:t>32% </a:t>
            </a:r>
            <a:r>
              <a:rPr lang="en-US" sz="2400" dirty="0"/>
              <a:t>increase in salaried employment</a:t>
            </a:r>
          </a:p>
          <a:p>
            <a:pPr lvl="1"/>
            <a:r>
              <a:rPr lang="en-US" sz="2400" dirty="0" smtClean="0"/>
              <a:t>5 point (mean of 11) decrease </a:t>
            </a:r>
            <a:r>
              <a:rPr lang="en-US" sz="2400" dirty="0"/>
              <a:t>in the </a:t>
            </a:r>
            <a:r>
              <a:rPr lang="en-US" sz="2400" dirty="0" smtClean="0"/>
              <a:t>employment Gini</a:t>
            </a:r>
            <a:endParaRPr lang="en-US" sz="2400" dirty="0"/>
          </a:p>
          <a:p>
            <a:pPr lvl="1"/>
            <a:r>
              <a:rPr lang="en-US" sz="2400" dirty="0" smtClean="0"/>
              <a:t>93% </a:t>
            </a:r>
            <a:r>
              <a:rPr lang="en-US" sz="2400" dirty="0"/>
              <a:t>increase in annual wages</a:t>
            </a:r>
          </a:p>
          <a:p>
            <a:pPr lvl="1"/>
            <a:r>
              <a:rPr lang="en-US" sz="2400" dirty="0"/>
              <a:t>11 point </a:t>
            </a:r>
            <a:r>
              <a:rPr lang="en-US" sz="2400" dirty="0" smtClean="0"/>
              <a:t>(mean of 18) decrease </a:t>
            </a:r>
            <a:r>
              <a:rPr lang="en-US" sz="2400" dirty="0"/>
              <a:t>in the </a:t>
            </a:r>
            <a:r>
              <a:rPr lang="en-US" sz="2400" dirty="0" smtClean="0"/>
              <a:t>income Gini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75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existing gender gap in education is costing the Nigerian economy 538 Dollars (PPP) per </a:t>
            </a:r>
            <a:r>
              <a:rPr lang="en-US" sz="2400" dirty="0"/>
              <a:t>working age </a:t>
            </a:r>
            <a:r>
              <a:rPr lang="en-US" sz="2400" dirty="0" smtClean="0"/>
              <a:t>female</a:t>
            </a:r>
          </a:p>
          <a:p>
            <a:pPr lvl="1"/>
            <a:r>
              <a:rPr lang="en-US" sz="2400" dirty="0" smtClean="0"/>
              <a:t>Translates to approximately 17 billion Dollars (PPP) in foregone earnings</a:t>
            </a:r>
          </a:p>
          <a:p>
            <a:pPr lvl="1"/>
            <a:r>
              <a:rPr lang="en-US" sz="2400" dirty="0" smtClean="0"/>
              <a:t>On the lower end, Armenia is losing only about 18 million PPP Dollars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The ethnic educational disparities in South Africa are associated with losses of about 5,768 Dollars (PPP) in annual wages per working age non-White individual</a:t>
            </a:r>
          </a:p>
          <a:p>
            <a:pPr lvl="1"/>
            <a:r>
              <a:rPr lang="en-US" sz="2400" dirty="0" smtClean="0"/>
              <a:t>That is 115 billion Dollars (PPP) in annual earnings due to educational inequality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b="1" dirty="0" smtClean="0"/>
              <a:t>Research Question</a:t>
            </a:r>
            <a:r>
              <a:rPr lang="en-US" sz="2100" dirty="0" smtClean="0"/>
              <a:t> What is the opportunity cost to an economy associated with pre-existing educational inequalities?</a:t>
            </a:r>
          </a:p>
          <a:p>
            <a:pPr lvl="1"/>
            <a:r>
              <a:rPr lang="en-US" sz="2000" dirty="0" smtClean="0"/>
              <a:t>What </a:t>
            </a:r>
            <a:r>
              <a:rPr lang="en-US" sz="2000" dirty="0" smtClean="0"/>
              <a:t>is the number of foregone salaried </a:t>
            </a:r>
            <a:r>
              <a:rPr lang="en-US" sz="2000" dirty="0" smtClean="0"/>
              <a:t>jobs </a:t>
            </a:r>
            <a:r>
              <a:rPr lang="en-US" sz="2000" dirty="0" smtClean="0"/>
              <a:t>because of </a:t>
            </a:r>
            <a:r>
              <a:rPr lang="en-US" sz="2000" dirty="0" smtClean="0"/>
              <a:t>prevailing </a:t>
            </a:r>
            <a:r>
              <a:rPr lang="en-US" sz="2000" dirty="0" smtClean="0"/>
              <a:t>educational disparities?</a:t>
            </a:r>
          </a:p>
          <a:p>
            <a:pPr lvl="1"/>
            <a:r>
              <a:rPr lang="en-US" sz="2000" dirty="0" smtClean="0"/>
              <a:t>What are the foregone </a:t>
            </a:r>
            <a:r>
              <a:rPr lang="en-US" sz="2000" dirty="0" smtClean="0"/>
              <a:t>earnings due to </a:t>
            </a:r>
            <a:r>
              <a:rPr lang="en-US" sz="2000" dirty="0" smtClean="0"/>
              <a:t>prevailing educational disparities?</a:t>
            </a:r>
          </a:p>
          <a:p>
            <a:pPr lvl="1"/>
            <a:r>
              <a:rPr lang="en-US" sz="2000" dirty="0" smtClean="0"/>
              <a:t>Which dimensions of group inequality bridge these gaps the most? (gender, ethnic/religious, or both)</a:t>
            </a:r>
          </a:p>
          <a:p>
            <a:pPr lvl="1"/>
            <a:endParaRPr lang="en-US" sz="2100" dirty="0"/>
          </a:p>
          <a:p>
            <a:r>
              <a:rPr lang="en-US" sz="2100" dirty="0" smtClean="0"/>
              <a:t>Simulate the labor market </a:t>
            </a:r>
            <a:r>
              <a:rPr lang="en-US" sz="2100" dirty="0" smtClean="0"/>
              <a:t>in response </a:t>
            </a:r>
            <a:r>
              <a:rPr lang="en-US" sz="2100" dirty="0" smtClean="0"/>
              <a:t>to a shift in the educational attainment distribution among groups</a:t>
            </a:r>
          </a:p>
          <a:p>
            <a:r>
              <a:rPr lang="en-US" sz="2100" dirty="0" smtClean="0"/>
              <a:t>Examine the impact of reducing educational inequality on economic inequality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84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We provide evidence that ensuring an equitable distribution of education among a country’s disadvantaged groups can yield large economic gains</a:t>
            </a:r>
          </a:p>
          <a:p>
            <a:endParaRPr lang="en-US" sz="2400" dirty="0"/>
          </a:p>
          <a:p>
            <a:r>
              <a:rPr lang="en-US" sz="2400" dirty="0" smtClean="0"/>
              <a:t>We determine the magnitude (and relative magnitude) of the economic costs of unequal education attainment by gender groups, ethnic/religious groups, and both</a:t>
            </a:r>
          </a:p>
          <a:p>
            <a:endParaRPr lang="en-US" sz="2400" dirty="0"/>
          </a:p>
          <a:p>
            <a:r>
              <a:rPr lang="en-US" sz="2400" dirty="0" smtClean="0"/>
              <a:t>We identify a cross-country relationship between group education inequality and group economic inequality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1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find sizeable losses in efficiency that arise due to inequality in education, across gender groups, ethnic/religious groups, and the interaction</a:t>
            </a:r>
          </a:p>
          <a:p>
            <a:endParaRPr lang="en-US" sz="2400" dirty="0"/>
          </a:p>
          <a:p>
            <a:r>
              <a:rPr lang="en-US" sz="2400" dirty="0" smtClean="0"/>
              <a:t>Education inequality explains 12% of the gender employment gap and 16% of the gender wage gap</a:t>
            </a:r>
          </a:p>
          <a:p>
            <a:endParaRPr lang="en-US" sz="2400" dirty="0"/>
          </a:p>
          <a:p>
            <a:r>
              <a:rPr lang="en-US" sz="2400" dirty="0" smtClean="0"/>
              <a:t>Education inequality explains 43% of the salaried employment gap and 49% of the wage gap between ethnic/religious groups</a:t>
            </a:r>
          </a:p>
          <a:p>
            <a:endParaRPr lang="en-US" sz="2400" dirty="0"/>
          </a:p>
          <a:p>
            <a:r>
              <a:rPr lang="en-US" sz="2400" dirty="0" smtClean="0"/>
              <a:t>Reducing education inequality substantially reduces economic inequality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9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Recent efforts to reduce inequalities in education and otherwise—see SDGs 4 and 10</a:t>
            </a:r>
          </a:p>
          <a:p>
            <a:endParaRPr lang="en-US" sz="2400" dirty="0" smtClean="0"/>
          </a:p>
          <a:p>
            <a:r>
              <a:rPr lang="en-US" sz="2400" dirty="0" smtClean="0"/>
              <a:t>Efforts </a:t>
            </a:r>
            <a:r>
              <a:rPr lang="en-US" sz="2400" dirty="0" smtClean="0"/>
              <a:t>to expand access to education have successfully increased attainment in the developing world</a:t>
            </a:r>
          </a:p>
          <a:p>
            <a:pPr lvl="1"/>
            <a:r>
              <a:rPr lang="en-US" sz="2400" dirty="0" smtClean="0"/>
              <a:t>Mean years of schooling have more than doubled since 1965 (Barro &amp; Lee, 2014)</a:t>
            </a:r>
          </a:p>
          <a:p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 smtClean="0"/>
              <a:t>, trends in income and education inequality have only made relatively modest gains since then</a:t>
            </a:r>
          </a:p>
          <a:p>
            <a:pPr lvl="1"/>
            <a:r>
              <a:rPr lang="en-US" sz="2400" dirty="0" smtClean="0"/>
              <a:t>Since 1985 income and education Gini has stagnated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7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Income and Education Inequality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8124"/>
            <a:ext cx="8229600" cy="44316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6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to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Our study improves upon the existing literature and contributes in the following ways: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400" dirty="0" smtClean="0"/>
              <a:t>We examine distributional changes in education attainment among subpopulations within countries at the micro-level</a:t>
            </a:r>
          </a:p>
          <a:p>
            <a:endParaRPr lang="en-US" sz="2400" dirty="0" smtClean="0"/>
          </a:p>
          <a:p>
            <a:r>
              <a:rPr lang="en-US" sz="2400" dirty="0" smtClean="0"/>
              <a:t>We quantify the opportunity cost of existing inequalities</a:t>
            </a:r>
          </a:p>
          <a:p>
            <a:endParaRPr lang="en-US" sz="2400" dirty="0" smtClean="0"/>
          </a:p>
          <a:p>
            <a:r>
              <a:rPr lang="en-US" sz="2400" dirty="0" smtClean="0"/>
              <a:t>We determine within country changes in economic inequality as a result of reducing educational gaps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2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200" dirty="0" smtClean="0"/>
          </a:p>
          <a:p>
            <a:r>
              <a:rPr lang="en-US" sz="2200" dirty="0" smtClean="0"/>
              <a:t>The objective of this research is to construct a counterfactual labor market response to a hypothetical elimination of education disparities between groups</a:t>
            </a:r>
          </a:p>
          <a:p>
            <a:endParaRPr lang="en-US" sz="2200" dirty="0"/>
          </a:p>
          <a:p>
            <a:r>
              <a:rPr lang="en-US" sz="2200" dirty="0" smtClean="0"/>
              <a:t>We employ a Oaxaca-Blinder decomposition technique</a:t>
            </a:r>
          </a:p>
          <a:p>
            <a:pPr lvl="1"/>
            <a:r>
              <a:rPr lang="en-US" sz="2200" dirty="0" smtClean="0"/>
              <a:t>Enables us to explain employment and wage gaps between groups due to observed and unobserved factors</a:t>
            </a:r>
          </a:p>
          <a:p>
            <a:pPr lvl="1"/>
            <a:r>
              <a:rPr lang="en-US" sz="2200" dirty="0" smtClean="0"/>
              <a:t>Technique is prevalent in the Economics and discrimination literature (Oaxaca, 1974; Blinder, 1974)</a:t>
            </a:r>
          </a:p>
          <a:p>
            <a:pPr lvl="1"/>
            <a:r>
              <a:rPr lang="en-US" sz="2200" dirty="0" smtClean="0"/>
              <a:t>Our focus will be on labor market differences due to gaps in education attainment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0" indent="-514350">
                  <a:buFont typeface="+mj-lt"/>
                  <a:buAutoNum type="arabicPeriod"/>
                </a:pPr>
                <a:r>
                  <a:rPr lang="en-US" sz="2200" dirty="0" smtClean="0"/>
                  <a:t>Estimate separate </a:t>
                </a:r>
                <a:r>
                  <a:rPr lang="en-US" sz="2200" dirty="0" smtClean="0"/>
                  <a:t>labor supply and Mincer </a:t>
                </a:r>
                <a:r>
                  <a:rPr lang="en-US" sz="2200" dirty="0" smtClean="0"/>
                  <a:t>wage equations for each group:</a:t>
                </a:r>
              </a:p>
              <a:p>
                <a:pPr marL="5143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EDα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Xβ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ε</m:t>
                      </m:r>
                    </m:oMath>
                  </m:oMathPara>
                </a14:m>
                <a:endParaRPr lang="en-US" sz="2400" dirty="0" smtClean="0"/>
              </a:p>
              <a:p>
                <a:pPr lvl="1"/>
                <a:r>
                  <a:rPr lang="en-US" sz="2000" dirty="0" smtClean="0"/>
                  <a:t>Y = salaried employment indicator, monthly net PPP wage;</a:t>
                </a:r>
              </a:p>
              <a:p>
                <a:pPr lvl="1"/>
                <a:r>
                  <a:rPr lang="en-US" sz="2000" dirty="0" smtClean="0"/>
                  <a:t>ED is an array of educational attainment indicators</a:t>
                </a:r>
              </a:p>
              <a:p>
                <a:pPr lvl="1"/>
                <a:r>
                  <a:rPr lang="en-US" sz="2000" dirty="0" smtClean="0"/>
                  <a:t>X is an array of observed demographic characteristics</a:t>
                </a:r>
              </a:p>
              <a:p>
                <a:pPr marL="514350" lvl="1" indent="0">
                  <a:buNone/>
                </a:pPr>
                <a:endParaRPr lang="en-US" sz="2000" dirty="0" smtClean="0"/>
              </a:p>
              <a:p>
                <a:pPr marL="571500" indent="-514350">
                  <a:buFont typeface="+mj-lt"/>
                  <a:buAutoNum type="arabicPeriod"/>
                </a:pPr>
                <a:r>
                  <a:rPr lang="en-US" sz="2200" dirty="0" smtClean="0"/>
                  <a:t>Compute the difference in mean Y between the advantaged and disadvantaged group: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514350" indent="-457200">
                  <a:buFont typeface="+mj-lt"/>
                  <a:buAutoNum type="arabicPeriod"/>
                </a:pPr>
                <a:r>
                  <a:rPr lang="en-US" sz="2200" dirty="0" smtClean="0"/>
                  <a:t>Decompose the difference into an explained and unexplained component</a:t>
                </a:r>
              </a:p>
              <a:p>
                <a:pPr marL="1314450" lvl="2" indent="-457200"/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6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3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The decomposition is constructed as follows:</a:t>
                </a:r>
              </a:p>
              <a:p>
                <a:pPr marL="457200" lvl="1" indent="0">
                  <a:buNone/>
                </a:pPr>
                <a:endParaRPr lang="en-US" sz="2000" b="0" i="0" dirty="0" smtClean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ED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ED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ED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:r>
                  <a:rPr lang="en-US" sz="2000" dirty="0" smtClean="0"/>
                  <a:t>Which reduces to</a:t>
                </a:r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ED</m:t>
                          </m:r>
                        </m:e>
                      </m:acc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acc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ED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Δα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en-US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</a:rPr>
                        <m:t>Δβ</m:t>
                      </m:r>
                    </m:oMath>
                  </m:oMathPara>
                </a14:m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/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/>
              </a:p>
              <a:p>
                <a:r>
                  <a:rPr lang="en-US" sz="2200" dirty="0" smtClean="0"/>
                  <a:t>As a result,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Δ</m:t>
                    </m:r>
                    <m:acc>
                      <m:accPr>
                        <m:chr m:val="̅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</a:rPr>
                          <m:t>ED</m:t>
                        </m:r>
                      </m:e>
                    </m:acc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</a:rPr>
                          <m:t>α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sz="2200" dirty="0" smtClean="0"/>
                  <a:t> is the parameter of most interest to our study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A3798-3E55-40AD-888C-464D2803811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17814" y="2795983"/>
            <a:ext cx="3866843" cy="1815247"/>
            <a:chOff x="2370326" y="3114896"/>
            <a:chExt cx="3866843" cy="1765763"/>
          </a:xfrm>
        </p:grpSpPr>
        <p:sp>
          <p:nvSpPr>
            <p:cNvPr id="9" name="Left Brace 8"/>
            <p:cNvSpPr/>
            <p:nvPr/>
          </p:nvSpPr>
          <p:spPr>
            <a:xfrm rot="5400000">
              <a:off x="3442594" y="3322999"/>
              <a:ext cx="190005" cy="961901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5478492" y="3130999"/>
              <a:ext cx="190005" cy="132734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rot="16200000" flipV="1">
              <a:off x="3057452" y="4029477"/>
              <a:ext cx="103013" cy="519765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10925" y="3114896"/>
              <a:ext cx="1053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Explained Difference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60122" y="3124172"/>
              <a:ext cx="12267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Unexplained</a:t>
              </a:r>
            </a:p>
            <a:p>
              <a:pPr algn="ctr"/>
              <a:r>
                <a:rPr lang="en-US" sz="1600" dirty="0" smtClean="0">
                  <a:latin typeface="+mj-lt"/>
                </a:rPr>
                <a:t>Difference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70326" y="4295884"/>
              <a:ext cx="14772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Due to Education Gap</a:t>
              </a:r>
              <a:endParaRPr lang="en-US" sz="16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50821"/>
      </p:ext>
    </p:extLst>
  </p:cSld>
  <p:clrMapOvr>
    <a:masterClrMapping/>
  </p:clrMapOvr>
</p:sld>
</file>

<file path=ppt/theme/theme1.xml><?xml version="1.0" encoding="utf-8"?>
<a:theme xmlns:a="http://schemas.openxmlformats.org/drawingml/2006/main" name="FHI 360 Theme Title">
  <a:themeElements>
    <a:clrScheme name="FHI 360 Orange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37421"/>
      </a:accent1>
      <a:accent2>
        <a:srgbClr val="ADAFA7"/>
      </a:accent2>
      <a:accent3>
        <a:srgbClr val="5C707C"/>
      </a:accent3>
      <a:accent4>
        <a:srgbClr val="3B352F"/>
      </a:accent4>
      <a:accent5>
        <a:srgbClr val="D2CCB8"/>
      </a:accent5>
      <a:accent6>
        <a:srgbClr val="717074"/>
      </a:accent6>
      <a:hlink>
        <a:srgbClr val="C2D1D3"/>
      </a:hlink>
      <a:folHlink>
        <a:srgbClr val="F37421"/>
      </a:folHlink>
    </a:clrScheme>
    <a:fontScheme name="FHI 360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HI 360 Theme">
  <a:themeElements>
    <a:clrScheme name="FHI 360 Orange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37421"/>
      </a:accent1>
      <a:accent2>
        <a:srgbClr val="ADAFA7"/>
      </a:accent2>
      <a:accent3>
        <a:srgbClr val="5C707C"/>
      </a:accent3>
      <a:accent4>
        <a:srgbClr val="3B352F"/>
      </a:accent4>
      <a:accent5>
        <a:srgbClr val="D2CCB8"/>
      </a:accent5>
      <a:accent6>
        <a:srgbClr val="717074"/>
      </a:accent6>
      <a:hlink>
        <a:srgbClr val="C2D1D3"/>
      </a:hlink>
      <a:folHlink>
        <a:srgbClr val="F8981D"/>
      </a:folHlink>
    </a:clrScheme>
    <a:fontScheme name="FHI 360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MDescription xmlns="85b172ae-93a2-46db-9f62-b2f8ab1e564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54D3968DDC3C41AC8211EF6B5006E3" ma:contentTypeVersion="1" ma:contentTypeDescription="Create a new document." ma:contentTypeScope="" ma:versionID="c7b330efbe2a581dda1c0edb0cf85614">
  <xsd:schema xmlns:xsd="http://www.w3.org/2001/XMLSchema" xmlns:p="http://schemas.microsoft.com/office/2006/metadata/properties" xmlns:ns2="85b172ae-93a2-46db-9f62-b2f8ab1e5642" targetNamespace="http://schemas.microsoft.com/office/2006/metadata/properties" ma:root="true" ma:fieldsID="c2aa65ef3a8276e6d2a38bc40109b62d" ns2:_="">
    <xsd:import namespace="85b172ae-93a2-46db-9f62-b2f8ab1e5642"/>
    <xsd:element name="properties">
      <xsd:complexType>
        <xsd:sequence>
          <xsd:element name="documentManagement">
            <xsd:complexType>
              <xsd:all>
                <xsd:element ref="ns2:AVM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5b172ae-93a2-46db-9f62-b2f8ab1e5642" elementFormDefault="qualified">
    <xsd:import namespace="http://schemas.microsoft.com/office/2006/documentManagement/types"/>
    <xsd:element name="AVMDescription" ma:index="8" nillable="true" ma:displayName="Description" ma:internalName="AVM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0A97154-8B1A-48FA-BED1-D0A33EC550D1}">
  <ds:schemaRefs>
    <ds:schemaRef ds:uri="http://purl.org/dc/dcmitype/"/>
    <ds:schemaRef ds:uri="85b172ae-93a2-46db-9f62-b2f8ab1e5642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ABAACC-8E54-4DBC-AAE1-FBC71E7E13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b172ae-93a2-46db-9f62-b2f8ab1e564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7D45129-5F72-4791-900B-5B8FED38499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17731</TotalTime>
  <Words>1334</Words>
  <Application>Microsoft Office PowerPoint</Application>
  <PresentationFormat>On-screen Show (4:3)</PresentationFormat>
  <Paragraphs>197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FHI 360 Theme Title</vt:lpstr>
      <vt:lpstr>FHI 360 Theme</vt:lpstr>
      <vt:lpstr>PowerPoint Presentation</vt:lpstr>
      <vt:lpstr>What is this about?</vt:lpstr>
      <vt:lpstr>Preview of Findings</vt:lpstr>
      <vt:lpstr>Why is this important?</vt:lpstr>
      <vt:lpstr>Trends in Income and Education Inequality</vt:lpstr>
      <vt:lpstr>Contribution to the Literature</vt:lpstr>
      <vt:lpstr>Empirical Strategy</vt:lpstr>
      <vt:lpstr>Procedure</vt:lpstr>
      <vt:lpstr>Procedure</vt:lpstr>
      <vt:lpstr>Data</vt:lpstr>
      <vt:lpstr>Results – Gender Employment Inequality</vt:lpstr>
      <vt:lpstr>Results – Gender Pay Inequality</vt:lpstr>
      <vt:lpstr>Results – Gender Pay Inequality</vt:lpstr>
      <vt:lpstr>Results – Ethnic/Religious Employment Inequality</vt:lpstr>
      <vt:lpstr>Results – Ethnic/Religious Employment Inequality</vt:lpstr>
      <vt:lpstr>Results – Ethnic/Religious Employment Inequality</vt:lpstr>
      <vt:lpstr>Discussion</vt:lpstr>
      <vt:lpstr>Discussion</vt:lpstr>
      <vt:lpstr>Discussion</vt:lpstr>
      <vt:lpstr>Conclusion</vt:lpstr>
    </vt:vector>
  </TitlesOfParts>
  <Company>Fathom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template, light colors, internal and external use</dc:title>
  <dc:creator>Efrat Levush</dc:creator>
  <cp:lastModifiedBy>Wael Moussa</cp:lastModifiedBy>
  <cp:revision>527</cp:revision>
  <cp:lastPrinted>2014-06-11T16:50:59Z</cp:lastPrinted>
  <dcterms:created xsi:type="dcterms:W3CDTF">2011-07-01T12:16:51Z</dcterms:created>
  <dcterms:modified xsi:type="dcterms:W3CDTF">2016-03-07T23:42:06Z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der">
    <vt:lpwstr>6500.00000000000</vt:lpwstr>
  </property>
  <property fmtid="{D5CDD505-2E9C-101B-9397-08002B2CF9AE}" pid="4" name="ContentTypeId">
    <vt:lpwstr>0x0101000A54D3968DDC3C41AC8211EF6B5006E3</vt:lpwstr>
  </property>
  <property fmtid="{D5CDD505-2E9C-101B-9397-08002B2CF9AE}" pid="5" name="_AdHocReviewCycleID">
    <vt:i4>-1326039060</vt:i4>
  </property>
  <property fmtid="{D5CDD505-2E9C-101B-9397-08002B2CF9AE}" pid="6" name="_NewReviewCycle">
    <vt:lpwstr/>
  </property>
  <property fmtid="{D5CDD505-2E9C-101B-9397-08002B2CF9AE}" pid="7" name="_EmailSubject">
    <vt:lpwstr/>
  </property>
  <property fmtid="{D5CDD505-2E9C-101B-9397-08002B2CF9AE}" pid="8" name="_AuthorEmail">
    <vt:lpwstr>WMoussa@fhi360.org</vt:lpwstr>
  </property>
  <property fmtid="{D5CDD505-2E9C-101B-9397-08002B2CF9AE}" pid="9" name="_AuthorEmailDisplayName">
    <vt:lpwstr>Wael Moussa</vt:lpwstr>
  </property>
  <property fmtid="{D5CDD505-2E9C-101B-9397-08002B2CF9AE}" pid="10" name="_PreviousAdHocReviewCycleID">
    <vt:i4>-205191293</vt:i4>
  </property>
</Properties>
</file>